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  <Relationship Id='rId46' Target='slides/slide41.xml' Type='http://schemas.openxmlformats.org/officeDocument/2006/relationships/slide' />
  <Relationship Id='rId47' Target='slides/slide42.xml' Type='http://schemas.openxmlformats.org/officeDocument/2006/relationships/slide' />
  <Relationship Id='rId48' Target='slides/slide43.xml' Type='http://schemas.openxmlformats.org/officeDocument/2006/relationships/slide' />
  <Relationship Id='rId49' Target='slides/slide44.xml' Type='http://schemas.openxmlformats.org/officeDocument/2006/relationships/slide' />
  <Relationship Id='rId50' Target='slides/slide45.xml' Type='http://schemas.openxmlformats.org/officeDocument/2006/relationships/slide' />
  <Relationship Id='rId51' Target='slides/slide46.xml' Type='http://schemas.openxmlformats.org/officeDocument/2006/relationships/slide' />
  <Relationship Id='rId52' Target='slides/slide47.xml' Type='http://schemas.openxmlformats.org/officeDocument/2006/relationships/slide' />
  <Relationship Id='rId53' Target='slides/slide48.xml' Type='http://schemas.openxmlformats.org/officeDocument/2006/relationships/slide' />
  <Relationship Id='rId54' Target='slides/slide4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4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6' Target='../media/image40.png' Type='http://schemas.openxmlformats.org/officeDocument/2006/relationships/image' />
</Relationships>

</file>

<file path=ppt/slides/_rels/slide4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7' Target='../media/image41.png' Type='http://schemas.openxmlformats.org/officeDocument/2006/relationships/image' />
</Relationships>

</file>

<file path=ppt/slides/_rels/slide4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8' Target='../media/image42.png' Type='http://schemas.openxmlformats.org/officeDocument/2006/relationships/image' />
</Relationships>

</file>

<file path=ppt/slides/_rels/slide4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9' Target='../media/image43.png' Type='http://schemas.openxmlformats.org/officeDocument/2006/relationships/image' />
</Relationships>

</file>

<file path=ppt/slides/_rels/slide4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0' Target='../media/image44.png' Type='http://schemas.openxmlformats.org/officeDocument/2006/relationships/image' />
</Relationships>

</file>

<file path=ppt/slides/_rels/slide4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1' Target='../media/image45.png' Type='http://schemas.openxmlformats.org/officeDocument/2006/relationships/image' />
</Relationships>

</file>

<file path=ppt/slides/_rels/slide4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2' Target='../media/image46.png' Type='http://schemas.openxmlformats.org/officeDocument/2006/relationships/image' />
</Relationships>

</file>

<file path=ppt/slides/_rels/slide4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3' Target='../media/image47.png' Type='http://schemas.openxmlformats.org/officeDocument/2006/relationships/image' />
</Relationships>

</file>

<file path=ppt/slides/_rels/slide4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4' Target='../media/image48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963CFBA-8014-4426-889F-C810B193284B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TableauProject-FAA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A4E5B24-15B5-4974-827C-7467D31321E4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2024-01-08 9:27:41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 Peaks by MonthName" id="10" name="slide10">
            <a:extLst>
              <a:ext uri="{FF2B5EF4-FFF2-40B4-BE49-F238E27FC236}">
                <a16:creationId xmlns:a16="http://schemas.microsoft.com/office/drawing/2014/main" id="{AC52C236-D6E9-4C86-BB8E-F37A3B0583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195"/>
            <a:ext cx="12192000" cy="58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 Peaks by Qtr" id="11" name="slide11">
            <a:extLst>
              <a:ext uri="{FF2B5EF4-FFF2-40B4-BE49-F238E27FC236}">
                <a16:creationId xmlns:a16="http://schemas.microsoft.com/office/drawing/2014/main" id="{A0ED4EF9-53C8-42CD-A26D-8F389FE164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799"/>
            <a:ext cx="12192000" cy="60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by Species - % per month over a quarter" id="12" name="slide12">
            <a:extLst>
              <a:ext uri="{FF2B5EF4-FFF2-40B4-BE49-F238E27FC236}">
                <a16:creationId xmlns:a16="http://schemas.microsoft.com/office/drawing/2014/main" id="{62A118D6-6B92-4674-A0EF-3CE26D2F65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41" y="0"/>
            <a:ext cx="10133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by Species - % per quarter over a year" id="13" name="slide13">
            <a:extLst>
              <a:ext uri="{FF2B5EF4-FFF2-40B4-BE49-F238E27FC236}">
                <a16:creationId xmlns:a16="http://schemas.microsoft.com/office/drawing/2014/main" id="{799526C2-2560-4A1D-9C57-29F43A9BE3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42" y="0"/>
            <a:ext cx="3439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by Species - ranked descending by strikes per quarter" id="14" name="slide14">
            <a:extLst>
              <a:ext uri="{FF2B5EF4-FFF2-40B4-BE49-F238E27FC236}">
                <a16:creationId xmlns:a16="http://schemas.microsoft.com/office/drawing/2014/main" id="{D9B7BCC7-0DAF-4719-97E2-4CDFAFEE69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38" y="0"/>
            <a:ext cx="259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by Species - top 3 ranked on strikes per quarter" id="15" name="slide15">
            <a:extLst>
              <a:ext uri="{FF2B5EF4-FFF2-40B4-BE49-F238E27FC236}">
                <a16:creationId xmlns:a16="http://schemas.microsoft.com/office/drawing/2014/main" id="{F48E4B9B-D3EB-4FEF-8DF2-5F1A55D29A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058"/>
            <a:ext cx="12192000" cy="31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by Species - top 3 ranked on strikes per quarterViz" id="16" name="slide16">
            <a:extLst>
              <a:ext uri="{FF2B5EF4-FFF2-40B4-BE49-F238E27FC236}">
                <a16:creationId xmlns:a16="http://schemas.microsoft.com/office/drawing/2014/main" id="{C33250A3-9B64-4E3C-9F80-7751DE7C0B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476"/>
            <a:ext cx="12192000" cy="38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by Species - top ranked on strikes per quarter" id="17" name="slide17">
            <a:extLst>
              <a:ext uri="{FF2B5EF4-FFF2-40B4-BE49-F238E27FC236}">
                <a16:creationId xmlns:a16="http://schemas.microsoft.com/office/drawing/2014/main" id="{0E595ABC-7AC0-4BF9-B304-64295AE71E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57387"/>
            <a:ext cx="102108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by Species - top ranked on strikes per quarterViz" id="18" name="slide18">
            <a:extLst>
              <a:ext uri="{FF2B5EF4-FFF2-40B4-BE49-F238E27FC236}">
                <a16:creationId xmlns:a16="http://schemas.microsoft.com/office/drawing/2014/main" id="{6376D6BB-54FE-462D-8DD3-E817AFA9CC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657350"/>
            <a:ext cx="10706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 Annual Strikes by State and Year" id="19" name="slide19">
            <a:extLst>
              <a:ext uri="{FF2B5EF4-FFF2-40B4-BE49-F238E27FC236}">
                <a16:creationId xmlns:a16="http://schemas.microsoft.com/office/drawing/2014/main" id="{9307892C-9214-474C-8550-6B529445F3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427"/>
            <a:ext cx="12192000" cy="6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inct Record IDs" id="2" name="slide2">
            <a:extLst>
              <a:ext uri="{FF2B5EF4-FFF2-40B4-BE49-F238E27FC236}">
                <a16:creationId xmlns:a16="http://schemas.microsoft.com/office/drawing/2014/main" id="{C2AA4E50-390B-45BC-9E7B-4E03983E66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11" y="0"/>
            <a:ext cx="989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 Annual % of Strikes by State and Year" id="20" name="slide20">
            <a:extLst>
              <a:ext uri="{FF2B5EF4-FFF2-40B4-BE49-F238E27FC236}">
                <a16:creationId xmlns:a16="http://schemas.microsoft.com/office/drawing/2014/main" id="{4249E64D-A525-492B-A6CB-D554249EDFE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427"/>
            <a:ext cx="12192000" cy="6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 Annual Top 5 Strike States by Year" id="21" name="slide21">
            <a:extLst>
              <a:ext uri="{FF2B5EF4-FFF2-40B4-BE49-F238E27FC236}">
                <a16:creationId xmlns:a16="http://schemas.microsoft.com/office/drawing/2014/main" id="{E0ABA5FA-59D9-4CC5-9E3A-9F384F90D6B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63"/>
            <a:ext cx="12192000" cy="62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cntTotStrkMapAni-tblchk" id="22" name="slide22">
            <a:extLst>
              <a:ext uri="{FF2B5EF4-FFF2-40B4-BE49-F238E27FC236}">
                <a16:creationId xmlns:a16="http://schemas.microsoft.com/office/drawing/2014/main" id="{340CAFB9-774C-478F-8FE6-0B42C32E8FA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69" y="0"/>
            <a:ext cx="4162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cntTot_Strk_RkChk" id="23" name="slide23">
            <a:extLst>
              <a:ext uri="{FF2B5EF4-FFF2-40B4-BE49-F238E27FC236}">
                <a16:creationId xmlns:a16="http://schemas.microsoft.com/office/drawing/2014/main" id="{78EF6524-57F0-48EB-8052-25B99BA8CD9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02" y="0"/>
            <a:ext cx="7401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mage Severity by Species" id="24" name="slide24">
            <a:extLst>
              <a:ext uri="{FF2B5EF4-FFF2-40B4-BE49-F238E27FC236}">
                <a16:creationId xmlns:a16="http://schemas.microsoft.com/office/drawing/2014/main" id="{9BE5EA38-A492-4638-8EF2-70AFB66C2A6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07" y="0"/>
            <a:ext cx="22585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mage Severity by Species Treemap" id="25" name="slide25">
            <a:extLst>
              <a:ext uri="{FF2B5EF4-FFF2-40B4-BE49-F238E27FC236}">
                <a16:creationId xmlns:a16="http://schemas.microsoft.com/office/drawing/2014/main" id="{04D7E0F4-0DFE-41BF-867B-B2CA2F4D3B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3" y="0"/>
            <a:ext cx="10012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mgSevbySpcsTbl" id="26" name="slide26">
            <a:extLst>
              <a:ext uri="{FF2B5EF4-FFF2-40B4-BE49-F238E27FC236}">
                <a16:creationId xmlns:a16="http://schemas.microsoft.com/office/drawing/2014/main" id="{450EE301-F679-41BD-9123-6D436C3E088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91" y="0"/>
            <a:ext cx="594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tup_SevDmg" id="27" name="slide27">
            <a:extLst>
              <a:ext uri="{FF2B5EF4-FFF2-40B4-BE49-F238E27FC236}">
                <a16:creationId xmlns:a16="http://schemas.microsoft.com/office/drawing/2014/main" id="{1224B0F0-0B9B-476C-9494-6B79CF9077F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15" y="0"/>
            <a:ext cx="4402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tup_Cost_sctr" id="28" name="slide28">
            <a:extLst>
              <a:ext uri="{FF2B5EF4-FFF2-40B4-BE49-F238E27FC236}">
                <a16:creationId xmlns:a16="http://schemas.microsoft.com/office/drawing/2014/main" id="{96D4687E-59E1-42C0-B5AC-E0421C29E61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14" y="0"/>
            <a:ext cx="6300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ngCostANDStrkOverTimeTbl" id="29" name="slide29">
            <a:extLst>
              <a:ext uri="{FF2B5EF4-FFF2-40B4-BE49-F238E27FC236}">
                <a16:creationId xmlns:a16="http://schemas.microsoft.com/office/drawing/2014/main" id="{D1AD901A-59AA-420C-9722-F8CA4DAEAD9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862"/>
            <a:ext cx="12192000" cy="1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ne Strike per Row" id="3" name="slide3">
            <a:extLst>
              <a:ext uri="{FF2B5EF4-FFF2-40B4-BE49-F238E27FC236}">
                <a16:creationId xmlns:a16="http://schemas.microsoft.com/office/drawing/2014/main" id="{31E69EE1-7DE7-4DE3-9BC7-B260537FC2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17" y="0"/>
            <a:ext cx="1077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nning Cost of Strikes Over Time" id="30" name="slide30">
            <a:extLst>
              <a:ext uri="{FF2B5EF4-FFF2-40B4-BE49-F238E27FC236}">
                <a16:creationId xmlns:a16="http://schemas.microsoft.com/office/drawing/2014/main" id="{7532CD39-4CD3-4727-9A1F-D4E5B478DE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26"/>
            <a:ext cx="12192000" cy="66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nning Average Cost per Strike by Year" id="31" name="slide31">
            <a:extLst>
              <a:ext uri="{FF2B5EF4-FFF2-40B4-BE49-F238E27FC236}">
                <a16:creationId xmlns:a16="http://schemas.microsoft.com/office/drawing/2014/main" id="{7F64B831-7005-4B6E-8D02-67A0727DF2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49" y="0"/>
            <a:ext cx="3585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nning Average Cost per Strike by Month" id="32" name="slide32">
            <a:extLst>
              <a:ext uri="{FF2B5EF4-FFF2-40B4-BE49-F238E27FC236}">
                <a16:creationId xmlns:a16="http://schemas.microsoft.com/office/drawing/2014/main" id="{524BB140-A3F0-46BF-A983-50C3E377621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2387"/>
            <a:ext cx="117348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Maximum Running Average Cost per Strike" id="33" name="slide33">
            <a:extLst>
              <a:ext uri="{FF2B5EF4-FFF2-40B4-BE49-F238E27FC236}">
                <a16:creationId xmlns:a16="http://schemas.microsoft.com/office/drawing/2014/main" id="{C7D4E50A-7ADD-4B7B-816F-FF779C8C872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2387"/>
            <a:ext cx="117348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Maximum Running Average Cost per Strike - above threshold" id="34" name="slide34">
            <a:extLst>
              <a:ext uri="{FF2B5EF4-FFF2-40B4-BE49-F238E27FC236}">
                <a16:creationId xmlns:a16="http://schemas.microsoft.com/office/drawing/2014/main" id="{DE2768D0-5570-4C04-B157-9504F201FFD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6" y="0"/>
            <a:ext cx="11235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Maximum Running Average Cost per Strike - return max and species above threshold" id="35" name="slide35">
            <a:extLst>
              <a:ext uri="{FF2B5EF4-FFF2-40B4-BE49-F238E27FC236}">
                <a16:creationId xmlns:a16="http://schemas.microsoft.com/office/drawing/2014/main" id="{F8A4E6C4-6327-4CFA-8228-5A2571141E7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0" y="0"/>
            <a:ext cx="11936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erage Cost per Strike by Species" id="36" name="slide36">
            <a:extLst>
              <a:ext uri="{FF2B5EF4-FFF2-40B4-BE49-F238E27FC236}">
                <a16:creationId xmlns:a16="http://schemas.microsoft.com/office/drawing/2014/main" id="{8D669EC8-084D-4F25-820C-A789D1ACA16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621"/>
            <a:ext cx="12192000" cy="592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erage Cost per Strike by Species-diffTimeSlice" id="37" name="slide37">
            <a:extLst>
              <a:ext uri="{FF2B5EF4-FFF2-40B4-BE49-F238E27FC236}">
                <a16:creationId xmlns:a16="http://schemas.microsoft.com/office/drawing/2014/main" id="{3E16D4AE-029B-454D-8CB3-B36873AF698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979"/>
            <a:ext cx="12192000" cy="34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ngAvgCostPerStrk_SpcsTbl" id="38" name="slide38">
            <a:extLst>
              <a:ext uri="{FF2B5EF4-FFF2-40B4-BE49-F238E27FC236}">
                <a16:creationId xmlns:a16="http://schemas.microsoft.com/office/drawing/2014/main" id="{EB38C93F-5F11-4B3E-930A-1C9FF2D3B45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70" y="0"/>
            <a:ext cx="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stSpread" id="39" name="slide39">
            <a:extLst>
              <a:ext uri="{FF2B5EF4-FFF2-40B4-BE49-F238E27FC236}">
                <a16:creationId xmlns:a16="http://schemas.microsoft.com/office/drawing/2014/main" id="{ED4B2E89-D7D4-40E8-9407-13D70895125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77" y="0"/>
            <a:ext cx="3006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inct Species Count" id="4" name="slide4">
            <a:extLst>
              <a:ext uri="{FF2B5EF4-FFF2-40B4-BE49-F238E27FC236}">
                <a16:creationId xmlns:a16="http://schemas.microsoft.com/office/drawing/2014/main" id="{E11E09CC-BB9B-4762-B0D8-002BE6300E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93" y="0"/>
            <a:ext cx="1069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mmyMeasChk" id="40" name="slide40">
            <a:extLst>
              <a:ext uri="{FF2B5EF4-FFF2-40B4-BE49-F238E27FC236}">
                <a16:creationId xmlns:a16="http://schemas.microsoft.com/office/drawing/2014/main" id="{D9C18EA1-466E-4494-ABDD-3DD3D7A4DAE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51" y="0"/>
            <a:ext cx="1029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mmyMeasImpact" id="41" name="slide41">
            <a:extLst>
              <a:ext uri="{FF2B5EF4-FFF2-40B4-BE49-F238E27FC236}">
                <a16:creationId xmlns:a16="http://schemas.microsoft.com/office/drawing/2014/main" id="{BCA07842-8B4F-4D93-BBB1-A623E2ED6BC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415"/>
            <a:ext cx="12192000" cy="17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usters1Build" id="42" name="slide42">
            <a:extLst>
              <a:ext uri="{FF2B5EF4-FFF2-40B4-BE49-F238E27FC236}">
                <a16:creationId xmlns:a16="http://schemas.microsoft.com/office/drawing/2014/main" id="{C137EC2E-CBF6-49B5-B960-085CEABDA1B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54" y="0"/>
            <a:ext cx="7158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usters1Viz" id="43" name="slide43">
            <a:extLst>
              <a:ext uri="{FF2B5EF4-FFF2-40B4-BE49-F238E27FC236}">
                <a16:creationId xmlns:a16="http://schemas.microsoft.com/office/drawing/2014/main" id="{61724A4B-EC8D-4154-9764-BB6D02A6FAD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27" y="0"/>
            <a:ext cx="394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usters2" id="44" name="slide44">
            <a:extLst>
              <a:ext uri="{FF2B5EF4-FFF2-40B4-BE49-F238E27FC236}">
                <a16:creationId xmlns:a16="http://schemas.microsoft.com/office/drawing/2014/main" id="{F9FE707C-8FD0-46E5-BEC1-75451021F4D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28" y="0"/>
            <a:ext cx="7165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usters3Build" id="45" name="slide45">
            <a:extLst>
              <a:ext uri="{FF2B5EF4-FFF2-40B4-BE49-F238E27FC236}">
                <a16:creationId xmlns:a16="http://schemas.microsoft.com/office/drawing/2014/main" id="{ADBF5450-78EF-4E5A-9E75-F166D8E6576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28" y="0"/>
            <a:ext cx="7165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usters3Viz" id="46" name="slide46">
            <a:extLst>
              <a:ext uri="{FF2B5EF4-FFF2-40B4-BE49-F238E27FC236}">
                <a16:creationId xmlns:a16="http://schemas.microsoft.com/office/drawing/2014/main" id="{90320BCA-9F22-41F3-BA01-9955DCF3AA1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177"/>
            <a:ext cx="12192000" cy="34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ing MaxCostPerStrikeInTimeSlice" id="47" name="slide47">
            <a:extLst>
              <a:ext uri="{FF2B5EF4-FFF2-40B4-BE49-F238E27FC236}">
                <a16:creationId xmlns:a16="http://schemas.microsoft.com/office/drawing/2014/main" id="{059D5AC0-F0D6-4A68-943A-34FBD508652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799"/>
            <a:ext cx="12192000" cy="60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vironmental Compliance Dashboard" id="48" name="slide48">
            <a:extLst>
              <a:ext uri="{FF2B5EF4-FFF2-40B4-BE49-F238E27FC236}">
                <a16:creationId xmlns:a16="http://schemas.microsoft.com/office/drawing/2014/main" id="{B9FB033D-D5E7-4AC8-83CF-7614F8070E1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mercial Impact Dashboard" id="49" name="slide49">
            <a:extLst>
              <a:ext uri="{FF2B5EF4-FFF2-40B4-BE49-F238E27FC236}">
                <a16:creationId xmlns:a16="http://schemas.microsoft.com/office/drawing/2014/main" id="{5BB38509-0F49-44AF-9306-0A404A5EA66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by Time of Day and Phase of Flight" id="5" name="slide5">
            <a:extLst>
              <a:ext uri="{FF2B5EF4-FFF2-40B4-BE49-F238E27FC236}">
                <a16:creationId xmlns:a16="http://schemas.microsoft.com/office/drawing/2014/main" id="{DA5C9E5C-92EE-401B-BF9D-B5A31E368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37" y="0"/>
            <a:ext cx="7327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by Time of Day and Phase of Flight-TblChk" id="6" name="slide6">
            <a:extLst>
              <a:ext uri="{FF2B5EF4-FFF2-40B4-BE49-F238E27FC236}">
                <a16:creationId xmlns:a16="http://schemas.microsoft.com/office/drawing/2014/main" id="{BDF79E23-4A85-4D86-A80A-FC65DDDCC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060" y="0"/>
            <a:ext cx="7555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on Barn Swallow by Time of Day and Phase of Flight" id="7" name="slide7">
            <a:extLst>
              <a:ext uri="{FF2B5EF4-FFF2-40B4-BE49-F238E27FC236}">
                <a16:creationId xmlns:a16="http://schemas.microsoft.com/office/drawing/2014/main" id="{0B94ABCE-0F5A-4ED4-ABB4-8FBE30A673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80" y="0"/>
            <a:ext cx="7189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on Mourning Dove by Time of Day and Phase of Flight" id="8" name="slide8">
            <a:extLst>
              <a:ext uri="{FF2B5EF4-FFF2-40B4-BE49-F238E27FC236}">
                <a16:creationId xmlns:a16="http://schemas.microsoft.com/office/drawing/2014/main" id="{1FFD13C1-9F73-477B-9E8E-E2ED45F5EF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80" y="0"/>
            <a:ext cx="7189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ikes on Hermit Thrush by Time of Day and Phase of Flight" id="9" name="slide9">
            <a:extLst>
              <a:ext uri="{FF2B5EF4-FFF2-40B4-BE49-F238E27FC236}">
                <a16:creationId xmlns:a16="http://schemas.microsoft.com/office/drawing/2014/main" id="{7E365A8B-9499-4C5D-A3AD-495D4C6235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80" y="0"/>
            <a:ext cx="7189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2024-01-08T16:27:52Z</dcterms:created>
  <dcterms:modified xsi:type="dcterms:W3CDTF">2024-01-08T16:27:52Z</dcterms:modified>
</cp:coreProperties>
</file>